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9" r:id="rId1"/>
  </p:sldMasterIdLst>
  <p:sldIdLst>
    <p:sldId id="256" r:id="rId2"/>
    <p:sldId id="303" r:id="rId3"/>
    <p:sldId id="304" r:id="rId4"/>
    <p:sldId id="305" r:id="rId5"/>
    <p:sldId id="293" r:id="rId6"/>
    <p:sldId id="294" r:id="rId7"/>
    <p:sldId id="295" r:id="rId8"/>
    <p:sldId id="296" r:id="rId9"/>
    <p:sldId id="284" r:id="rId10"/>
    <p:sldId id="289" r:id="rId11"/>
    <p:sldId id="290" r:id="rId12"/>
    <p:sldId id="291" r:id="rId13"/>
    <p:sldId id="302" r:id="rId14"/>
    <p:sldId id="29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8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13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29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459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85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50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17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39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8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D1BD23-6E54-4D9D-AD88-A2813C73CC25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95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7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5/29/2025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43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79" y="758952"/>
            <a:ext cx="10061171" cy="356616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BP406: </a:t>
            </a:r>
            <a:r>
              <a:rPr lang="en-US" sz="3600" b="1" dirty="0" smtClean="0"/>
              <a:t>Student Cell </a:t>
            </a:r>
            <a:r>
              <a:rPr lang="en-US" sz="3600" b="1" dirty="0" smtClean="0"/>
              <a:t>Phone Use on </a:t>
            </a:r>
            <a:r>
              <a:rPr lang="en-US" sz="3600" b="1" dirty="0" smtClean="0"/>
              <a:t>Campus, </a:t>
            </a:r>
            <a:br>
              <a:rPr lang="en-US" sz="3600" b="1" dirty="0" smtClean="0"/>
            </a:br>
            <a:r>
              <a:rPr lang="en-US" sz="3600" b="1" dirty="0" smtClean="0"/>
              <a:t>BP379: Education Technology Use Policy,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SOP 1200-003: Cell Phone and Other Electronic Device Usage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 </a:t>
            </a:r>
            <a:br>
              <a:rPr lang="en-US" sz="4800" b="1" dirty="0" smtClean="0"/>
            </a:br>
            <a:r>
              <a:rPr lang="en-US" sz="4000" b="1" dirty="0" smtClean="0"/>
              <a:t>Safe &amp; Healthy Schools Committee Work Session 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cap="none" dirty="0" smtClean="0">
                <a:solidFill>
                  <a:schemeClr val="tx1"/>
                </a:solidFill>
              </a:rPr>
              <a:t>Thursday, May 29, 2025 </a:t>
            </a:r>
            <a:r>
              <a:rPr lang="en-US" sz="2000" cap="none" dirty="0" smtClean="0">
                <a:solidFill>
                  <a:schemeClr val="tx1"/>
                </a:solidFill>
              </a:rPr>
              <a:t>I 5:00PM – 6:30PM</a:t>
            </a:r>
            <a:endParaRPr lang="en-US" sz="2000" cap="non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Students must turn-off cell phone, if not used for academic instruction or part of the school’s safety plan.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Student may use cell phone to report violence, crimes, or threats to safety.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dirty="0" smtClean="0"/>
              <a:t>Schools may decide to restrict or allow cell phone use during non-instructional time. Must be consistent to with board policy and SOP.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9823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sz="3200" dirty="0" smtClean="0"/>
              <a:t>Cell phones are be turned off during school-level crisis, drill, or directed, if directed by school personnel or not part of the school safety plan.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dirty="0" smtClean="0"/>
              <a:t>Cell phones shall not be used to take photo of student and/or school personnel, or uploaded/posted to internet, unless authorized by a school administrator, advisor/teacher, student, or parent/guardian.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954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8682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sz="3200" dirty="0" smtClean="0"/>
              <a:t>Cell phones are be turned off during school-level crisis, drill, or directed, if directed by school personnel or not part of the school safety plan.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dirty="0" smtClean="0"/>
              <a:t>Cell phones shall not be used to take photo of student and/or school personnel, or uploaded/posted to internet, unless authorized by a school administrator, advisor/teacher, student, or parent/guardian.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dirty="0" smtClean="0"/>
              <a:t>Student and parent shall sign a Student Cell Phone Disclosure Statement to authorize the student to possess and use a cell phone on campus.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656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SOP1200-003: Consequences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91058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First Violation: Technology Violation (Level 1) </a:t>
            </a:r>
            <a:r>
              <a:rPr lang="en-US" sz="2800" dirty="0" smtClean="0"/>
              <a:t>– Confiscation of Cell Phone and return to student at the end of the day</a:t>
            </a:r>
          </a:p>
          <a:p>
            <a:r>
              <a:rPr lang="en-US" sz="2800" b="1" dirty="0" smtClean="0"/>
              <a:t>Second Violation</a:t>
            </a:r>
            <a:r>
              <a:rPr lang="en-US" sz="2800" b="1" dirty="0"/>
              <a:t>: Technology Violation (Level 1</a:t>
            </a:r>
            <a:r>
              <a:rPr lang="en-US" sz="2800" b="1" dirty="0" smtClean="0"/>
              <a:t>) </a:t>
            </a:r>
            <a:r>
              <a:rPr lang="en-US" sz="2800" dirty="0"/>
              <a:t>– Confiscation of Cell Phone and </a:t>
            </a:r>
            <a:r>
              <a:rPr lang="en-US" sz="2800" dirty="0" smtClean="0"/>
              <a:t>released to parent during a Mandatory Parent Conference</a:t>
            </a:r>
          </a:p>
          <a:p>
            <a:r>
              <a:rPr lang="en-US" sz="2800" b="1" dirty="0" smtClean="0"/>
              <a:t>Third Violation</a:t>
            </a:r>
            <a:r>
              <a:rPr lang="en-US" sz="2800" b="1" dirty="0"/>
              <a:t>: </a:t>
            </a:r>
            <a:r>
              <a:rPr lang="en-US" sz="2800" b="1" dirty="0" smtClean="0"/>
              <a:t>Defiance/Insubordination </a:t>
            </a:r>
            <a:r>
              <a:rPr lang="en-US" sz="2800" b="1" dirty="0"/>
              <a:t>(Level </a:t>
            </a:r>
            <a:r>
              <a:rPr lang="en-US" sz="2800" b="1" dirty="0" smtClean="0"/>
              <a:t>2) </a:t>
            </a:r>
            <a:r>
              <a:rPr lang="en-US" sz="2800" dirty="0"/>
              <a:t>– Confiscation of Cell Phone and released to parent during a Mandatory Parent Conference</a:t>
            </a:r>
          </a:p>
          <a:p>
            <a:r>
              <a:rPr lang="en-US" sz="2800" b="1" dirty="0" smtClean="0"/>
              <a:t>Fourth Violation</a:t>
            </a:r>
            <a:r>
              <a:rPr lang="en-US" sz="2800" b="1" dirty="0"/>
              <a:t>: Defiance/Insubordination (Level 2) </a:t>
            </a:r>
            <a:r>
              <a:rPr lang="en-US" sz="2800" dirty="0"/>
              <a:t>– </a:t>
            </a:r>
            <a:r>
              <a:rPr lang="en-US" sz="2800" dirty="0" smtClean="0"/>
              <a:t>Suspension, Confiscation </a:t>
            </a:r>
            <a:r>
              <a:rPr lang="en-US" sz="2800" dirty="0"/>
              <a:t>of Cell Phone and released to parent during a Mandatory Parent </a:t>
            </a:r>
            <a:r>
              <a:rPr lang="en-US" sz="2800" dirty="0" smtClean="0"/>
              <a:t>Conference, Student no longer authorized to bring cell phone to school for the remaining of the school year </a:t>
            </a:r>
          </a:p>
          <a:p>
            <a:r>
              <a:rPr lang="en-US" sz="2800" dirty="0" smtClean="0"/>
              <a:t>*Academic Dishonesty (Level 2) </a:t>
            </a:r>
          </a:p>
          <a:p>
            <a:r>
              <a:rPr lang="en-US" sz="2800" dirty="0" smtClean="0"/>
              <a:t>*Sexting (Level 3)</a:t>
            </a:r>
          </a:p>
          <a:p>
            <a:r>
              <a:rPr lang="en-US" sz="2800" dirty="0" smtClean="0"/>
              <a:t>*Cyberbullying (Level 3) </a:t>
            </a:r>
          </a:p>
          <a:p>
            <a:r>
              <a:rPr lang="en-US" sz="2800" dirty="0" smtClean="0"/>
              <a:t>*Administrator authorize to search and seize cell phone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190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5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Questions?</a:t>
            </a:r>
            <a:br>
              <a:rPr lang="en-US" sz="5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YOU!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Contact Student Support Services Division, should need assistance.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Cell Ban – </a:t>
            </a:r>
            <a:br>
              <a:rPr lang="en-US" dirty="0" smtClean="0"/>
            </a:br>
            <a:r>
              <a:rPr lang="en-US" i="1" dirty="0" smtClean="0"/>
              <a:t>What Research Says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000" dirty="0"/>
              <a:t>Managing cell phones in schools should be a priority to protect the learning environment for students. Choosing if a school should accept cellphones in the learning environment needs to be a consensus with the school building and school district </a:t>
            </a:r>
            <a:r>
              <a:rPr lang="en-US" sz="3000" dirty="0" smtClean="0"/>
              <a:t>policies.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 smtClean="0"/>
              <a:t>It </a:t>
            </a:r>
            <a:r>
              <a:rPr lang="en-US" sz="3000" dirty="0"/>
              <a:t>can be beneficial if there is engaging facilitation of learning with well-planned lessons and parameters for cellphone use. However, poor classroom management and a lack of specific rules and routines for cellphone use can be disastrous to student learning outcomes.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2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464" y="286603"/>
            <a:ext cx="10677216" cy="8510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Pros: Banning Cell Phone Use in Schools</a:t>
            </a:r>
            <a:br>
              <a:rPr lang="en-US" dirty="0" smtClean="0"/>
            </a:br>
            <a:endParaRPr lang="en-US" sz="13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927846"/>
              </p:ext>
            </p:extLst>
          </p:nvPr>
        </p:nvGraphicFramePr>
        <p:xfrm>
          <a:off x="478464" y="988829"/>
          <a:ext cx="11451266" cy="50161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25633">
                  <a:extLst>
                    <a:ext uri="{9D8B030D-6E8A-4147-A177-3AD203B41FA5}">
                      <a16:colId xmlns:a16="http://schemas.microsoft.com/office/drawing/2014/main" val="3139248517"/>
                    </a:ext>
                  </a:extLst>
                </a:gridCol>
                <a:gridCol w="5725633">
                  <a:extLst>
                    <a:ext uri="{9D8B030D-6E8A-4147-A177-3AD203B41FA5}">
                      <a16:colId xmlns:a16="http://schemas.microsoft.com/office/drawing/2014/main" val="1059903711"/>
                    </a:ext>
                  </a:extLst>
                </a:gridCol>
              </a:tblGrid>
              <a:tr h="5152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641020"/>
                  </a:ext>
                </a:extLst>
              </a:tr>
              <a:tr h="889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Impediment to learning…can create a distraction to the learning process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 much cell phone use can change brain function and ability to think at a higher cognitive 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435345"/>
                  </a:ext>
                </a:extLst>
              </a:tr>
              <a:tr h="1270477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Source of increased stress and mental health issues</a:t>
                      </a:r>
                    </a:p>
                    <a:p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Students who were using their phones during the school day most likely used social media  (Common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Sense Media Study)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37125"/>
                  </a:ext>
                </a:extLst>
              </a:tr>
              <a:tr h="12704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Florida banned cellphone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 in all schools ....</a:t>
                      </a:r>
                      <a:endParaRPr lang="en-US" sz="2000" dirty="0" smtClean="0"/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favorable reviews from teachers/administrators on improved mental health and engagement in school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Florida, Indiana, Louisiana, Minnesota, Ohio, South Carolina and Virginia have ban or restrict cell phone use in schools (Keiser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Family Foundation Paper)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341439"/>
                  </a:ext>
                </a:extLst>
              </a:tr>
              <a:tr h="515249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Positively impact social-emotional development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 or minimize additive behavior to phone 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899896"/>
                  </a:ext>
                </a:extLst>
              </a:tr>
              <a:tr h="515249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to improve test scores  (Australian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Study)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prevent inappropriate use of cell phones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74582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21489" y="6230427"/>
            <a:ext cx="10753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Sources: </a:t>
            </a:r>
            <a:br>
              <a:rPr lang="en-US" sz="1000" b="1" dirty="0"/>
            </a:br>
            <a:r>
              <a:rPr lang="en-US" sz="1000" dirty="0"/>
              <a:t>Congressional Digest: Pros and Cons of Banning Cellphones in Schools, February 01, 2024</a:t>
            </a:r>
            <a:br>
              <a:rPr lang="en-US" sz="1000" dirty="0"/>
            </a:br>
            <a:r>
              <a:rPr lang="en-US" sz="1000" dirty="0"/>
              <a:t>Graduate Programs for Educators: Dr. Benjamin Washington, Project Director for 21st Century Community Learning Centers; </a:t>
            </a:r>
            <a:r>
              <a:rPr lang="en-US" sz="1000" dirty="0" err="1"/>
              <a:t>Ed.D</a:t>
            </a:r>
            <a:r>
              <a:rPr lang="en-US" sz="1000" dirty="0"/>
              <a:t>. Educational Leadership</a:t>
            </a:r>
            <a:br>
              <a:rPr lang="en-US" sz="1000" dirty="0"/>
            </a:br>
            <a:r>
              <a:rPr lang="en-US" sz="1000" dirty="0"/>
              <a:t>K-12 DIVE, Kara Arundel, Senior Reporter</a:t>
            </a:r>
          </a:p>
        </p:txBody>
      </p:sp>
    </p:spTree>
    <p:extLst>
      <p:ext uri="{BB962C8B-B14F-4D97-AF65-F5344CB8AC3E}">
        <p14:creationId xmlns:p14="http://schemas.microsoft.com/office/powerpoint/2010/main" val="366687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966" y="286603"/>
            <a:ext cx="10579714" cy="861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Cons: Banning Cell Phone Use in Schools</a:t>
            </a:r>
            <a:br>
              <a:rPr lang="en-US" dirty="0" smtClean="0"/>
            </a:br>
            <a:endParaRPr lang="en-US" sz="13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722788"/>
              </p:ext>
            </p:extLst>
          </p:nvPr>
        </p:nvGraphicFramePr>
        <p:xfrm>
          <a:off x="606056" y="1036073"/>
          <a:ext cx="10802678" cy="5100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01339">
                  <a:extLst>
                    <a:ext uri="{9D8B030D-6E8A-4147-A177-3AD203B41FA5}">
                      <a16:colId xmlns:a16="http://schemas.microsoft.com/office/drawing/2014/main" val="3139248517"/>
                    </a:ext>
                  </a:extLst>
                </a:gridCol>
                <a:gridCol w="5401339">
                  <a:extLst>
                    <a:ext uri="{9D8B030D-6E8A-4147-A177-3AD203B41FA5}">
                      <a16:colId xmlns:a16="http://schemas.microsoft.com/office/drawing/2014/main" val="1059903711"/>
                    </a:ext>
                  </a:extLst>
                </a:gridCol>
              </a:tblGrid>
              <a:tr h="41692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641020"/>
                  </a:ext>
                </a:extLst>
              </a:tr>
              <a:tr h="1028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phones reassure parents of safety and being able to communicate directly with their child should there be an emergency (e.g., active shooter incident) </a:t>
                      </a:r>
                      <a:r>
                        <a:rPr lang="en-US" dirty="0" smtClean="0"/>
                        <a:t>(National Parents Union Survey)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Policing cellphone use in schools can hinder the learning experience and student-teacher relationships.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435345"/>
                  </a:ext>
                </a:extLst>
              </a:tr>
              <a:tr h="1028027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95% of US teens have access to cell phones/46% indicated they are online almost constantly (Pew Research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Center)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phone bans don’t facilitate the teaching important skills in manage technology responsibly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37125"/>
                  </a:ext>
                </a:extLst>
              </a:tr>
              <a:tr h="1028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Many educational apps to make learning fun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Kahoo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Minecraft, etc..)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phones are highly integrated in the daily lives of students and can provide for accelerated learning, access to digital content,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341439"/>
                  </a:ext>
                </a:extLst>
              </a:tr>
              <a:tr h="7196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Prevents students from capturing unsafe acts on campus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 on the effectiveness of cellphone bans is limited and that challenges remain with enforcing bans, accommodating exceptions and ensuring equity (Kaiser Family Foundation)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899896"/>
                  </a:ext>
                </a:extLst>
              </a:tr>
              <a:tr h="7196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/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1954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75966" y="6088559"/>
            <a:ext cx="110028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Sources: </a:t>
            </a:r>
            <a:br>
              <a:rPr lang="en-US" sz="1100" b="1" dirty="0"/>
            </a:br>
            <a:r>
              <a:rPr lang="en-US" sz="1100" dirty="0"/>
              <a:t>Congressional Digest: Pros and Cons of Banning Cellphones in Schools, February 01, 2024</a:t>
            </a:r>
            <a:br>
              <a:rPr lang="en-US" sz="1100" dirty="0"/>
            </a:br>
            <a:r>
              <a:rPr lang="en-US" sz="1100" dirty="0"/>
              <a:t>Graduate Programs for Educators: Dr. Benjamin Washington, Project Director for 21st Century Community Learning Centers; </a:t>
            </a:r>
            <a:r>
              <a:rPr lang="en-US" sz="1100" dirty="0" err="1"/>
              <a:t>Ed.D</a:t>
            </a:r>
            <a:r>
              <a:rPr lang="en-US" sz="1100" dirty="0"/>
              <a:t>. Educational Leadership</a:t>
            </a:r>
            <a:br>
              <a:rPr lang="en-US" sz="1100" dirty="0"/>
            </a:br>
            <a:r>
              <a:rPr lang="en-US" sz="1100" dirty="0"/>
              <a:t>K-12 DIVE, Kara Arundel, Senior Reporter</a:t>
            </a:r>
          </a:p>
        </p:txBody>
      </p:sp>
    </p:spTree>
    <p:extLst>
      <p:ext uri="{BB962C8B-B14F-4D97-AF65-F5344CB8AC3E}">
        <p14:creationId xmlns:p14="http://schemas.microsoft.com/office/powerpoint/2010/main" val="324603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Board Policy 406: Student Cell Phone Use on School 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b="1" i="1" dirty="0" smtClean="0"/>
              <a:t>Introduction: </a:t>
            </a:r>
            <a:r>
              <a:rPr lang="en-US" sz="3200" dirty="0" smtClean="0"/>
              <a:t>Does not interfere with academic instruction, school operations, and violate law</a:t>
            </a:r>
            <a:endParaRPr lang="en-US" sz="3200" dirty="0"/>
          </a:p>
          <a:p>
            <a:pPr marL="0" indent="0" algn="just">
              <a:buNone/>
            </a:pPr>
            <a:r>
              <a:rPr lang="en-US" sz="3200" b="1" i="1" dirty="0" smtClean="0"/>
              <a:t>Rationale: </a:t>
            </a:r>
            <a:r>
              <a:rPr lang="en-US" sz="3200" dirty="0" smtClean="0"/>
              <a:t>Embraces the appropriate use of technology; </a:t>
            </a:r>
            <a:r>
              <a:rPr lang="en-US" sz="3200" dirty="0"/>
              <a:t>GEB believes that appropriate standard operating procedures should </a:t>
            </a:r>
            <a:r>
              <a:rPr lang="en-US" sz="3200" dirty="0" smtClean="0"/>
              <a:t>govern student </a:t>
            </a:r>
            <a:r>
              <a:rPr lang="en-US" sz="3200" dirty="0"/>
              <a:t>possession and use of cell phones within the school campus.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1790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</a:t>
            </a:r>
            <a:r>
              <a:rPr lang="en-US" dirty="0"/>
              <a:t>Policy 406: Student Cell Phone Use on School 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8191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sz="3800" b="1" i="1" dirty="0" smtClean="0"/>
              <a:t>Policy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800" dirty="0"/>
              <a:t>Cellular phone use by students is ALLOWED, if part of academic instruction </a:t>
            </a:r>
            <a:r>
              <a:rPr lang="en-US" sz="3800" b="1" u="sng" dirty="0">
                <a:solidFill>
                  <a:srgbClr val="FF0000"/>
                </a:solidFill>
              </a:rPr>
              <a:t>and</a:t>
            </a:r>
            <a:r>
              <a:rPr lang="en-US" sz="3800" dirty="0"/>
              <a:t> for students with specific needs that require such devices as per their Individualized Education Program (IEP), 504 Plan, or Individualized Health Plan (IHP).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800" dirty="0" smtClean="0"/>
              <a:t>The </a:t>
            </a:r>
            <a:r>
              <a:rPr lang="en-US" sz="3800" dirty="0"/>
              <a:t>Superintendent shall develop a Standard Operating Procedures (SOP) governing the possession and use of cell phones. The Superintendent </a:t>
            </a:r>
            <a:r>
              <a:rPr lang="en-US" sz="3800" dirty="0" smtClean="0"/>
              <a:t>shall ensure the implementation of the policy.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800" dirty="0" smtClean="0"/>
              <a:t>The </a:t>
            </a:r>
            <a:r>
              <a:rPr lang="en-US" sz="3800" dirty="0"/>
              <a:t>SOP developed under this policy shall outline when confiscation shall occur</a:t>
            </a:r>
            <a:r>
              <a:rPr lang="en-US" sz="3800" dirty="0" smtClean="0"/>
              <a:t>.</a:t>
            </a:r>
          </a:p>
          <a:p>
            <a:pPr marL="0" indent="0" algn="just">
              <a:buNone/>
            </a:pPr>
            <a:r>
              <a:rPr lang="en-US" sz="3200" i="1" dirty="0" smtClean="0">
                <a:solidFill>
                  <a:srgbClr val="FF0000"/>
                </a:solidFill>
              </a:rPr>
              <a:t>*Was the board’s intent to limit cell phone use to student with disabilities?</a:t>
            </a:r>
          </a:p>
        </p:txBody>
      </p:sp>
    </p:spTree>
    <p:extLst>
      <p:ext uri="{BB962C8B-B14F-4D97-AF65-F5344CB8AC3E}">
        <p14:creationId xmlns:p14="http://schemas.microsoft.com/office/powerpoint/2010/main" val="108270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Policy 379: Educational Use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200" dirty="0" smtClean="0"/>
              <a:t>All </a:t>
            </a:r>
            <a:r>
              <a:rPr lang="en-US" sz="3200" dirty="0"/>
              <a:t>GDOE students shall use the District’s technology (network, </a:t>
            </a:r>
            <a:r>
              <a:rPr lang="en-US" sz="3200" b="1" dirty="0">
                <a:solidFill>
                  <a:srgbClr val="FF0000"/>
                </a:solidFill>
              </a:rPr>
              <a:t>telecommunications</a:t>
            </a:r>
            <a:r>
              <a:rPr lang="en-US" sz="3200" dirty="0"/>
              <a:t>, video, hardware, and software) in a responsible, efficient, ethical and legal manner in accordance with the vision of the District, local and federal laws, regulations, and restrictions, Guam Education Board (GEB) policies, and other applicable mandates. </a:t>
            </a:r>
            <a:endParaRPr lang="en-US" sz="32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 smtClean="0"/>
              <a:t>The </a:t>
            </a:r>
            <a:r>
              <a:rPr lang="en-US" sz="3200" dirty="0"/>
              <a:t>use of the District’s educational technology (not limited to Internet, </a:t>
            </a:r>
            <a:r>
              <a:rPr lang="en-US" sz="3200" b="1" dirty="0">
                <a:solidFill>
                  <a:srgbClr val="FF0000"/>
                </a:solidFill>
              </a:rPr>
              <a:t>telecommunications, </a:t>
            </a:r>
            <a:r>
              <a:rPr lang="en-US" sz="3200" dirty="0"/>
              <a:t>hardware and software) is a privilege, which may be revoked for inappropriate behavior. </a:t>
            </a:r>
            <a:endParaRPr lang="en-US" sz="32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 smtClean="0"/>
              <a:t>Users </a:t>
            </a:r>
            <a:r>
              <a:rPr lang="en-US" sz="3200" dirty="0"/>
              <a:t>are responsible for understanding the policy and guidelines as conditions for use. Educators and school personnel are accountable to teach and use technology responsibly.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655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</a:t>
            </a:r>
            <a:r>
              <a:rPr lang="en-US" dirty="0"/>
              <a:t>Policy </a:t>
            </a:r>
            <a:r>
              <a:rPr lang="en-US" dirty="0" smtClean="0"/>
              <a:t>379: </a:t>
            </a:r>
            <a:r>
              <a:rPr lang="en-US" dirty="0"/>
              <a:t>Educational Use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Students may access wireless network via personal devices.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Student and parent/guardian sign the Education Technology Use. </a:t>
            </a:r>
          </a:p>
        </p:txBody>
      </p:sp>
    </p:spTree>
    <p:extLst>
      <p:ext uri="{BB962C8B-B14F-4D97-AF65-F5344CB8AC3E}">
        <p14:creationId xmlns:p14="http://schemas.microsoft.com/office/powerpoint/2010/main" val="35618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SOP1200-003: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SOP must be communicated annually to students, parents, faculty, and staff, and place in handbooks and websites.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Students should be trained in the beginning of the school year.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Cell phone use by students is allowed in the classroom, if it is part of academic instruction </a:t>
            </a:r>
            <a:r>
              <a:rPr lang="en-US" sz="3200" b="1" dirty="0" smtClean="0">
                <a:solidFill>
                  <a:srgbClr val="FF0000"/>
                </a:solidFill>
              </a:rPr>
              <a:t>or</a:t>
            </a:r>
            <a:r>
              <a:rPr lang="en-US" sz="3200" dirty="0" smtClean="0"/>
              <a:t> for students under special education services, Section 504, or have an health plan.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909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1722</TotalTime>
  <Words>1316</Words>
  <Application>Microsoft Office PowerPoint</Application>
  <PresentationFormat>Widescreen</PresentationFormat>
  <Paragraphs>67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Retrospect</vt:lpstr>
      <vt:lpstr>BP406: Student Cell Phone Use on Campus,  BP379: Education Technology Use Policy,  SOP 1200-003: Cell Phone and Other Electronic Device Usage   Safe &amp; Healthy Schools Committee Work Session </vt:lpstr>
      <vt:lpstr>Understanding Cell Ban –  What Research Says</vt:lpstr>
      <vt:lpstr>Pros: Banning Cell Phone Use in Schools </vt:lpstr>
      <vt:lpstr>Cons: Banning Cell Phone Use in Schools </vt:lpstr>
      <vt:lpstr>Board Policy 406: Student Cell Phone Use on School Campus</vt:lpstr>
      <vt:lpstr>Board Policy 406: Student Cell Phone Use on School Campus</vt:lpstr>
      <vt:lpstr>Board Policy 379: Educational Use Policy</vt:lpstr>
      <vt:lpstr>Board Policy 379: Educational Use Policy</vt:lpstr>
      <vt:lpstr>SOP1200-003: Procedures</vt:lpstr>
      <vt:lpstr>PowerPoint Presentation</vt:lpstr>
      <vt:lpstr>PowerPoint Presentation</vt:lpstr>
      <vt:lpstr>PowerPoint Presentation</vt:lpstr>
      <vt:lpstr>SOP1200-003: Consequences </vt:lpstr>
      <vt:lpstr> Questions?  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TERESITA I. NAPUTI</dc:creator>
  <cp:lastModifiedBy>TERESITA I. NAPUTI</cp:lastModifiedBy>
  <cp:revision>57</cp:revision>
  <dcterms:created xsi:type="dcterms:W3CDTF">2019-12-17T04:31:17Z</dcterms:created>
  <dcterms:modified xsi:type="dcterms:W3CDTF">2025-05-29T05:36:41Z</dcterms:modified>
</cp:coreProperties>
</file>